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93" r:id="rId4"/>
    <p:sldId id="260" r:id="rId5"/>
    <p:sldId id="303" r:id="rId6"/>
    <p:sldId id="282" r:id="rId7"/>
    <p:sldId id="304" r:id="rId8"/>
    <p:sldId id="307" r:id="rId9"/>
    <p:sldId id="308" r:id="rId10"/>
    <p:sldId id="309" r:id="rId11"/>
    <p:sldId id="310" r:id="rId12"/>
    <p:sldId id="306" r:id="rId13"/>
    <p:sldId id="311" r:id="rId14"/>
    <p:sldId id="305" r:id="rId15"/>
    <p:sldId id="296" r:id="rId16"/>
    <p:sldId id="31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07419-7A0B-45FE-8F24-FEAF0D725B9D}" type="datetimeFigureOut">
              <a:rPr lang="uk-UA" smtClean="0"/>
              <a:t>28.11.2022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B8115-D1B8-4176-BD9D-DF5C6FBF0C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287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8115-D1B8-4176-BD9D-DF5C6FBF0C0F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39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772400" cy="1470025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Безпечний простір</a:t>
            </a:r>
            <a:br>
              <a:rPr lang="uk-UA" sz="5400" b="1" dirty="0" smtClean="0"/>
            </a:br>
            <a:r>
              <a:rPr lang="uk-UA" sz="5400" b="1" dirty="0" smtClean="0"/>
              <a:t>соціальний </a:t>
            </a:r>
            <a:r>
              <a:rPr lang="ru-RU" sz="5400" b="1" dirty="0" smtClean="0"/>
              <a:t>та </a:t>
            </a:r>
            <a:r>
              <a:rPr lang="uk-UA" sz="5400" b="1" dirty="0" smtClean="0"/>
              <a:t>інформаційний)</a:t>
            </a:r>
            <a:r>
              <a:rPr lang="ru-RU" sz="5400" b="1" dirty="0" smtClean="0"/>
              <a:t>.</a:t>
            </a:r>
            <a:r>
              <a:rPr lang="uk-UA" sz="5400" b="1" dirty="0" smtClean="0"/>
              <a:t> </a:t>
            </a:r>
            <a:endParaRPr lang="uk-UA" sz="5400" b="1" dirty="0"/>
          </a:p>
        </p:txBody>
      </p:sp>
    </p:spTree>
    <p:extLst>
      <p:ext uri="{BB962C8B-B14F-4D97-AF65-F5344CB8AC3E}">
        <p14:creationId xmlns:p14="http://schemas.microsoft.com/office/powerpoint/2010/main" val="174663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2" y="0"/>
            <a:ext cx="9036496" cy="1417637"/>
          </a:xfrm>
        </p:spPr>
        <p:txBody>
          <a:bodyPr>
            <a:normAutofit fontScale="90000"/>
          </a:bodyPr>
          <a:lstStyle/>
          <a:p>
            <a:r>
              <a:rPr lang="uk-UA" sz="2000" i="1" dirty="0" smtClean="0"/>
              <a:t/>
            </a:r>
            <a:br>
              <a:rPr lang="uk-UA" sz="2000" i="1" dirty="0" smtClean="0"/>
            </a:br>
            <a:r>
              <a:rPr lang="uk-UA" sz="2000" i="1" dirty="0"/>
              <a:t/>
            </a:r>
            <a:br>
              <a:rPr lang="uk-UA" sz="2000" i="1" dirty="0"/>
            </a:br>
            <a:r>
              <a:rPr lang="uk-UA" sz="2200" i="1" dirty="0" smtClean="0">
                <a:solidFill>
                  <a:srgbClr val="7030A0"/>
                </a:solidFill>
              </a:rPr>
              <a:t/>
            </a:r>
            <a:br>
              <a:rPr lang="uk-UA" sz="2200" i="1" dirty="0" smtClean="0">
                <a:solidFill>
                  <a:srgbClr val="7030A0"/>
                </a:solidFill>
              </a:rPr>
            </a:br>
            <a:r>
              <a:rPr lang="uk-UA" sz="2200" i="1" dirty="0" smtClean="0">
                <a:solidFill>
                  <a:srgbClr val="7030A0"/>
                </a:solidFill>
              </a:rPr>
              <a:t>У </a:t>
            </a:r>
            <a:r>
              <a:rPr lang="uk-UA" sz="2200" i="1" dirty="0">
                <a:solidFill>
                  <a:srgbClr val="7030A0"/>
                </a:solidFill>
              </a:rPr>
              <a:t>конкретних життєвих ситуаціях чимало залежить від нас. Щоб почуватися безпечно, ми маємо вміти прогнозувати можливі загрози. Важливо власними силами запобігати небезпекам, зменшувати їх ризики чи уникати їх</a:t>
            </a:r>
            <a:r>
              <a:rPr lang="uk-UA" sz="2200" i="1" dirty="0" smtClean="0">
                <a:solidFill>
                  <a:srgbClr val="7030A0"/>
                </a:solidFill>
              </a:rPr>
              <a:t>.</a:t>
            </a:r>
            <a:r>
              <a:rPr lang="uk-UA" sz="2200" dirty="0">
                <a:solidFill>
                  <a:srgbClr val="7030A0"/>
                </a:solidFill>
              </a:rPr>
              <a:t/>
            </a:r>
            <a:br>
              <a:rPr lang="uk-UA" sz="2200" dirty="0">
                <a:solidFill>
                  <a:srgbClr val="7030A0"/>
                </a:solidFill>
              </a:rPr>
            </a:br>
            <a:r>
              <a:rPr lang="uk-UA" sz="2200" b="1" dirty="0" smtClean="0">
                <a:solidFill>
                  <a:srgbClr val="7030A0"/>
                </a:solidFill>
              </a:rPr>
              <a:t>.</a:t>
            </a:r>
            <a:r>
              <a:rPr lang="uk-UA" sz="2200" dirty="0">
                <a:solidFill>
                  <a:srgbClr val="7030A0"/>
                </a:solidFill>
              </a:rPr>
              <a:t> </a:t>
            </a:r>
            <a:r>
              <a:rPr lang="uk-UA" sz="2200" dirty="0">
                <a:solidFill>
                  <a:srgbClr val="FF0000"/>
                </a:solidFill>
              </a:rPr>
              <a:t>Олег зобразив територію поблизу свого дому та провів шлях до школи. На шляху та довкола нього хлопчик став шукати безпечні й небезпечні місця. Пошукай їх на малюнку. </a:t>
            </a:r>
            <a:endParaRPr lang="uk-UA" sz="2200" dirty="0">
              <a:solidFill>
                <a:srgbClr val="7030A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2132856"/>
            <a:ext cx="9036496" cy="4714322"/>
          </a:xfrm>
        </p:spPr>
      </p:pic>
    </p:spTree>
    <p:extLst>
      <p:ext uri="{BB962C8B-B14F-4D97-AF65-F5344CB8AC3E}">
        <p14:creationId xmlns:p14="http://schemas.microsoft.com/office/powerpoint/2010/main" val="1261979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Що</a:t>
            </a:r>
            <a:r>
              <a:rPr lang="ru-RU" dirty="0"/>
              <a:t> з </a:t>
            </a:r>
            <a:r>
              <a:rPr lang="ru-RU" dirty="0" err="1"/>
              <a:t>наведеного</a:t>
            </a:r>
            <a:r>
              <a:rPr lang="ru-RU" dirty="0"/>
              <a:t> списку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>
                <a:solidFill>
                  <a:srgbClr val="7030A0"/>
                </a:solidFill>
              </a:rPr>
              <a:t>1. Світлофори</a:t>
            </a:r>
          </a:p>
          <a:p>
            <a:r>
              <a:rPr lang="uk-UA" dirty="0">
                <a:solidFill>
                  <a:srgbClr val="7030A0"/>
                </a:solidFill>
              </a:rPr>
              <a:t>2. Нерегульовані пішохідні переходи ("зебри")</a:t>
            </a:r>
          </a:p>
          <a:p>
            <a:r>
              <a:rPr lang="uk-UA" dirty="0">
                <a:solidFill>
                  <a:srgbClr val="7030A0"/>
                </a:solidFill>
              </a:rPr>
              <a:t>3. Підземні переходи</a:t>
            </a:r>
          </a:p>
          <a:p>
            <a:r>
              <a:rPr lang="uk-UA" dirty="0">
                <a:solidFill>
                  <a:srgbClr val="7030A0"/>
                </a:solidFill>
              </a:rPr>
              <a:t>4. Надземні переходи</a:t>
            </a:r>
          </a:p>
          <a:p>
            <a:r>
              <a:rPr lang="uk-UA" dirty="0">
                <a:solidFill>
                  <a:srgbClr val="7030A0"/>
                </a:solidFill>
              </a:rPr>
              <a:t>5. Перехрестя без позначення переходу</a:t>
            </a:r>
          </a:p>
          <a:p>
            <a:r>
              <a:rPr lang="uk-UA" dirty="0">
                <a:solidFill>
                  <a:srgbClr val="7030A0"/>
                </a:solidFill>
              </a:rPr>
              <a:t>6. Довгий шлях без пішохідних переходів</a:t>
            </a:r>
          </a:p>
          <a:p>
            <a:r>
              <a:rPr lang="uk-UA" dirty="0">
                <a:solidFill>
                  <a:srgbClr val="7030A0"/>
                </a:solidFill>
              </a:rPr>
              <a:t>7. Велосипедні доріжки</a:t>
            </a:r>
          </a:p>
          <a:p>
            <a:r>
              <a:rPr lang="uk-UA" dirty="0">
                <a:solidFill>
                  <a:srgbClr val="7030A0"/>
                </a:solidFill>
              </a:rPr>
              <a:t>8. Транспортні зупинки</a:t>
            </a:r>
          </a:p>
          <a:p>
            <a:r>
              <a:rPr lang="uk-UA" dirty="0">
                <a:solidFill>
                  <a:srgbClr val="7030A0"/>
                </a:solidFill>
              </a:rPr>
              <a:t>9. Проїжджа частина дороги з трьома і більше смугами руху</a:t>
            </a:r>
          </a:p>
          <a:p>
            <a:r>
              <a:rPr lang="uk-UA" dirty="0">
                <a:solidFill>
                  <a:srgbClr val="7030A0"/>
                </a:solidFill>
              </a:rPr>
              <a:t>10. Залізничні переїзди</a:t>
            </a:r>
          </a:p>
          <a:p>
            <a:r>
              <a:rPr lang="uk-UA" dirty="0">
                <a:solidFill>
                  <a:srgbClr val="7030A0"/>
                </a:solidFill>
              </a:rPr>
              <a:t>11. Трамвайні колії</a:t>
            </a:r>
          </a:p>
          <a:p>
            <a:r>
              <a:rPr lang="uk-UA" dirty="0">
                <a:solidFill>
                  <a:srgbClr val="7030A0"/>
                </a:solidFill>
              </a:rPr>
              <a:t>12. Ями на дорогах</a:t>
            </a:r>
          </a:p>
          <a:p>
            <a:r>
              <a:rPr lang="uk-UA" dirty="0">
                <a:solidFill>
                  <a:srgbClr val="7030A0"/>
                </a:solidFill>
              </a:rPr>
              <a:t>13. Ремонтні роботи на дорогах</a:t>
            </a:r>
          </a:p>
        </p:txBody>
      </p:sp>
    </p:spTree>
    <p:extLst>
      <p:ext uri="{BB962C8B-B14F-4D97-AF65-F5344CB8AC3E}">
        <p14:creationId xmlns:p14="http://schemas.microsoft.com/office/powerpoint/2010/main" val="350719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663508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294" y="-14350"/>
            <a:ext cx="2020549" cy="23395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562"/>
            <a:ext cx="3218656" cy="1911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55" y="3192956"/>
            <a:ext cx="3140547" cy="1930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3" y="5143843"/>
            <a:ext cx="2879677" cy="1688606"/>
          </a:xfrm>
          <a:prstGeom prst="rect">
            <a:avLst/>
          </a:prstGeom>
        </p:spPr>
      </p:pic>
      <p:sp>
        <p:nvSpPr>
          <p:cNvPr id="8" name="Стрілка вправо 7"/>
          <p:cNvSpPr/>
          <p:nvPr/>
        </p:nvSpPr>
        <p:spPr>
          <a:xfrm rot="9481682">
            <a:off x="2534580" y="2319194"/>
            <a:ext cx="1368152" cy="33727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3652564"/>
            <a:ext cx="3583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</a:rPr>
              <a:t>Ідучи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повз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автобусну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зупинку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бачиш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безпритульного</a:t>
            </a:r>
            <a:r>
              <a:rPr lang="ru-RU" sz="2400" dirty="0">
                <a:solidFill>
                  <a:srgbClr val="002060"/>
                </a:solidFill>
              </a:rPr>
              <a:t> собаку, </a:t>
            </a:r>
            <a:r>
              <a:rPr lang="ru-RU" sz="2400" dirty="0" err="1">
                <a:solidFill>
                  <a:srgbClr val="002060"/>
                </a:solidFill>
              </a:rPr>
              <a:t>який</a:t>
            </a:r>
            <a:r>
              <a:rPr lang="ru-RU" sz="2400" dirty="0">
                <a:solidFill>
                  <a:srgbClr val="002060"/>
                </a:solidFill>
              </a:rPr>
              <a:t> поводиться </a:t>
            </a:r>
            <a:r>
              <a:rPr lang="ru-RU" sz="2400" dirty="0" err="1">
                <a:solidFill>
                  <a:srgbClr val="002060"/>
                </a:solidFill>
              </a:rPr>
              <a:t>агресивно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10" name="Стрілка вправо 9"/>
          <p:cNvSpPr/>
          <p:nvPr/>
        </p:nvSpPr>
        <p:spPr>
          <a:xfrm rot="20166858">
            <a:off x="2393179" y="4865761"/>
            <a:ext cx="1368152" cy="33727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3541392" y="1607580"/>
            <a:ext cx="4021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Закінчилися</a:t>
            </a:r>
            <a:r>
              <a:rPr lang="ru-RU" sz="2400" b="1" dirty="0">
                <a:solidFill>
                  <a:srgbClr val="002060"/>
                </a:solidFill>
              </a:rPr>
              <a:t> уроки в </a:t>
            </a:r>
            <a:r>
              <a:rPr lang="ru-RU" sz="2400" b="1" dirty="0" err="1">
                <a:solidFill>
                  <a:srgbClr val="002060"/>
                </a:solidFill>
              </a:rPr>
              <a:t>школі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збираєшся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додому</a:t>
            </a:r>
            <a:r>
              <a:rPr lang="ru-RU" sz="2400" b="1" dirty="0">
                <a:solidFill>
                  <a:srgbClr val="002060"/>
                </a:solidFill>
              </a:rPr>
              <a:t>, але </a:t>
            </a:r>
            <a:r>
              <a:rPr lang="ru-RU" sz="2400" b="1" dirty="0" err="1">
                <a:solidFill>
                  <a:srgbClr val="002060"/>
                </a:solidFill>
              </a:rPr>
              <a:t>бачиш</a:t>
            </a:r>
            <a:r>
              <a:rPr lang="ru-RU" sz="2400" b="1" dirty="0">
                <a:solidFill>
                  <a:srgbClr val="002060"/>
                </a:solidFill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</a:rPr>
              <a:t>вікно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раптом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здійнявся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буревій</a:t>
            </a:r>
            <a:endParaRPr lang="uk-U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54511" y="3192956"/>
            <a:ext cx="2881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r>
              <a:rPr lang="ru-RU" sz="2400" dirty="0" err="1">
                <a:solidFill>
                  <a:srgbClr val="002060"/>
                </a:solidFill>
              </a:rPr>
              <a:t>Твої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друзі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граються</a:t>
            </a:r>
            <a:r>
              <a:rPr lang="ru-RU" sz="2400" dirty="0">
                <a:solidFill>
                  <a:srgbClr val="002060"/>
                </a:solidFill>
              </a:rPr>
              <a:t> з </a:t>
            </a:r>
            <a:r>
              <a:rPr lang="ru-RU" sz="2400" dirty="0" err="1">
                <a:solidFill>
                  <a:srgbClr val="002060"/>
                </a:solidFill>
              </a:rPr>
              <a:t>м'ячем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тротуарі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біля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проїжджої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частини</a:t>
            </a:r>
            <a:r>
              <a:rPr lang="ru-RU" sz="2400" dirty="0">
                <a:solidFill>
                  <a:srgbClr val="002060"/>
                </a:solidFill>
              </a:rPr>
              <a:t> і </a:t>
            </a:r>
            <a:r>
              <a:rPr lang="ru-RU" sz="2400" dirty="0" err="1">
                <a:solidFill>
                  <a:srgbClr val="002060"/>
                </a:solidFill>
              </a:rPr>
              <a:t>кличуть</a:t>
            </a:r>
            <a:r>
              <a:rPr lang="ru-RU" sz="2400" dirty="0">
                <a:solidFill>
                  <a:srgbClr val="002060"/>
                </a:solidFill>
              </a:rPr>
              <a:t> тебе </a:t>
            </a:r>
            <a:r>
              <a:rPr lang="ru-RU" sz="2400" dirty="0" err="1">
                <a:solidFill>
                  <a:srgbClr val="002060"/>
                </a:solidFill>
              </a:rPr>
              <a:t>долучитися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13" name="Стрілка вправо 12"/>
          <p:cNvSpPr/>
          <p:nvPr/>
        </p:nvSpPr>
        <p:spPr>
          <a:xfrm rot="5400000">
            <a:off x="8071157" y="4612869"/>
            <a:ext cx="1368152" cy="33727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0" y="116632"/>
            <a:ext cx="7563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 </a:t>
            </a:r>
            <a:r>
              <a:rPr lang="uk-UA" sz="2000" b="1" dirty="0">
                <a:solidFill>
                  <a:srgbClr val="7030A0"/>
                </a:solidFill>
              </a:rPr>
              <a:t>Поліцейська запропонувала п'ятикласникам і п'ятикласницям обговорити ситуації, які можуть виникнути дорогою до школи чи дому. Змоделюйте свої дії за алгоритмом "Передбачай — уникай — дій", дотримуючись принципів безпеки життєдіяльності.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7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ЗАВДАННЯ 2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b="1" dirty="0" smtClean="0">
              <a:solidFill>
                <a:srgbClr val="7030A0"/>
              </a:solidFill>
            </a:endParaRPr>
          </a:p>
          <a:p>
            <a:endParaRPr lang="uk-UA" b="1" dirty="0">
              <a:solidFill>
                <a:srgbClr val="7030A0"/>
              </a:solidFill>
            </a:endParaRPr>
          </a:p>
          <a:p>
            <a:r>
              <a:rPr lang="uk-UA" b="1" dirty="0" smtClean="0">
                <a:solidFill>
                  <a:srgbClr val="7030A0"/>
                </a:solidFill>
              </a:rPr>
              <a:t>ВИКОНАЙ БУДЬ ЛАСКА  ПИСЬМОВО ЗАВДАННЯ 2 З ПІДРУЧНИКА НА СТ 46</a:t>
            </a:r>
            <a:endParaRPr lang="uk-UA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91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085584" cy="234888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7030A0"/>
                </a:solidFill>
              </a:rPr>
              <a:t>До </a:t>
            </a:r>
            <a:r>
              <a:rPr lang="ru-RU" sz="2700" b="1" dirty="0" err="1">
                <a:solidFill>
                  <a:srgbClr val="7030A0"/>
                </a:solidFill>
              </a:rPr>
              <a:t>школи</a:t>
            </a:r>
            <a:r>
              <a:rPr lang="ru-RU" sz="2700" b="1" dirty="0">
                <a:solidFill>
                  <a:srgbClr val="7030A0"/>
                </a:solidFill>
              </a:rPr>
              <a:t> </a:t>
            </a:r>
            <a:r>
              <a:rPr lang="ru-RU" sz="2700" b="1" dirty="0" err="1">
                <a:solidFill>
                  <a:srgbClr val="7030A0"/>
                </a:solidFill>
              </a:rPr>
              <a:t>завітали</a:t>
            </a:r>
            <a:r>
              <a:rPr lang="ru-RU" sz="2700" b="1" dirty="0">
                <a:solidFill>
                  <a:srgbClr val="7030A0"/>
                </a:solidFill>
              </a:rPr>
              <a:t> </a:t>
            </a:r>
            <a:r>
              <a:rPr lang="ru-RU" sz="2700" b="1" dirty="0" err="1">
                <a:solidFill>
                  <a:srgbClr val="7030A0"/>
                </a:solidFill>
              </a:rPr>
              <a:t>патрульні</a:t>
            </a:r>
            <a:r>
              <a:rPr lang="ru-RU" sz="2700" b="1" dirty="0">
                <a:solidFill>
                  <a:srgbClr val="7030A0"/>
                </a:solidFill>
              </a:rPr>
              <a:t> </a:t>
            </a:r>
            <a:r>
              <a:rPr lang="ru-RU" sz="2700" b="1" dirty="0" err="1">
                <a:solidFill>
                  <a:srgbClr val="7030A0"/>
                </a:solidFill>
              </a:rPr>
              <a:t>поліцейські</a:t>
            </a:r>
            <a:r>
              <a:rPr lang="ru-RU" sz="2700" b="1" dirty="0">
                <a:solidFill>
                  <a:srgbClr val="7030A0"/>
                </a:solidFill>
              </a:rPr>
              <a:t> — пан Максим і </a:t>
            </a:r>
            <a:r>
              <a:rPr lang="ru-RU" sz="2700" b="1" dirty="0" err="1">
                <a:solidFill>
                  <a:srgbClr val="7030A0"/>
                </a:solidFill>
              </a:rPr>
              <a:t>пані</a:t>
            </a:r>
            <a:r>
              <a:rPr lang="ru-RU" sz="2700" b="1" dirty="0">
                <a:solidFill>
                  <a:srgbClr val="7030A0"/>
                </a:solidFill>
              </a:rPr>
              <a:t> </a:t>
            </a:r>
            <a:r>
              <a:rPr lang="ru-RU" sz="2700" b="1" dirty="0" err="1">
                <a:solidFill>
                  <a:srgbClr val="7030A0"/>
                </a:solidFill>
              </a:rPr>
              <a:t>Аліна</a:t>
            </a:r>
            <a:r>
              <a:rPr lang="ru-RU" sz="2700" b="1" dirty="0">
                <a:solidFill>
                  <a:srgbClr val="7030A0"/>
                </a:solidFill>
              </a:rPr>
              <a:t>. </a:t>
            </a:r>
            <a:r>
              <a:rPr lang="ru-RU" sz="2700" b="1" dirty="0" smtClean="0">
                <a:solidFill>
                  <a:srgbClr val="7030A0"/>
                </a:solidFill>
              </a:rPr>
              <a:t>Вони </a:t>
            </a:r>
            <a:r>
              <a:rPr lang="ru-RU" sz="2700" b="1" dirty="0">
                <a:solidFill>
                  <a:srgbClr val="7030A0"/>
                </a:solidFill>
              </a:rPr>
              <a:t>запитали: "</a:t>
            </a:r>
            <a:r>
              <a:rPr lang="ru-RU" sz="2700" b="1" dirty="0" err="1">
                <a:solidFill>
                  <a:srgbClr val="7030A0"/>
                </a:solidFill>
              </a:rPr>
              <a:t>Що</a:t>
            </a:r>
            <a:r>
              <a:rPr lang="ru-RU" sz="2700" b="1" dirty="0">
                <a:solidFill>
                  <a:srgbClr val="7030A0"/>
                </a:solidFill>
              </a:rPr>
              <a:t> вам </a:t>
            </a:r>
            <a:r>
              <a:rPr lang="ru-RU" sz="2700" b="1" dirty="0" err="1">
                <a:solidFill>
                  <a:srgbClr val="7030A0"/>
                </a:solidFill>
              </a:rPr>
              <a:t>потрібно</a:t>
            </a:r>
            <a:r>
              <a:rPr lang="ru-RU" sz="2700" b="1" dirty="0">
                <a:solidFill>
                  <a:srgbClr val="7030A0"/>
                </a:solidFill>
              </a:rPr>
              <a:t> для того, </a:t>
            </a:r>
            <a:r>
              <a:rPr lang="ru-RU" sz="2700" b="1" dirty="0" err="1">
                <a:solidFill>
                  <a:srgbClr val="7030A0"/>
                </a:solidFill>
              </a:rPr>
              <a:t>аби</a:t>
            </a:r>
            <a:r>
              <a:rPr lang="ru-RU" sz="2700" b="1" dirty="0">
                <a:solidFill>
                  <a:srgbClr val="7030A0"/>
                </a:solidFill>
              </a:rPr>
              <a:t> </a:t>
            </a:r>
            <a:r>
              <a:rPr lang="ru-RU" sz="2700" b="1" dirty="0" err="1">
                <a:solidFill>
                  <a:srgbClr val="7030A0"/>
                </a:solidFill>
              </a:rPr>
              <a:t>почуватися</a:t>
            </a:r>
            <a:r>
              <a:rPr lang="ru-RU" sz="2700" b="1" dirty="0">
                <a:solidFill>
                  <a:srgbClr val="7030A0"/>
                </a:solidFill>
              </a:rPr>
              <a:t> в </a:t>
            </a:r>
            <a:r>
              <a:rPr lang="ru-RU" sz="2700" b="1" dirty="0" err="1">
                <a:solidFill>
                  <a:srgbClr val="7030A0"/>
                </a:solidFill>
              </a:rPr>
              <a:t>безпеці</a:t>
            </a:r>
            <a:r>
              <a:rPr lang="ru-RU" sz="2700" b="1" dirty="0">
                <a:solidFill>
                  <a:srgbClr val="7030A0"/>
                </a:solidFill>
              </a:rPr>
              <a:t>?". Ось </a:t>
            </a:r>
            <a:r>
              <a:rPr lang="ru-RU" sz="2700" b="1" dirty="0" err="1">
                <a:solidFill>
                  <a:srgbClr val="7030A0"/>
                </a:solidFill>
              </a:rPr>
              <a:t>що</a:t>
            </a:r>
            <a:r>
              <a:rPr lang="ru-RU" sz="2700" b="1" dirty="0">
                <a:solidFill>
                  <a:srgbClr val="7030A0"/>
                </a:solidFill>
              </a:rPr>
              <a:t> </a:t>
            </a:r>
            <a:r>
              <a:rPr lang="ru-RU" sz="2700" b="1" dirty="0" err="1">
                <a:solidFill>
                  <a:srgbClr val="7030A0"/>
                </a:solidFill>
              </a:rPr>
              <a:t>відповіли</a:t>
            </a:r>
            <a:r>
              <a:rPr lang="ru-RU" sz="2700" b="1" dirty="0">
                <a:solidFill>
                  <a:srgbClr val="7030A0"/>
                </a:solidFill>
              </a:rPr>
              <a:t> </a:t>
            </a:r>
            <a:r>
              <a:rPr lang="ru-RU" sz="2700" b="1" dirty="0" err="1">
                <a:solidFill>
                  <a:srgbClr val="7030A0"/>
                </a:solidFill>
              </a:rPr>
              <a:t>діти</a:t>
            </a:r>
            <a:r>
              <a:rPr lang="ru-RU" sz="2700" b="1" dirty="0" smtClean="0">
                <a:solidFill>
                  <a:srgbClr val="7030A0"/>
                </a:solidFill>
              </a:rPr>
              <a:t>.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ЗАВДАННЯ 3 </a:t>
            </a: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А </a:t>
            </a:r>
            <a:r>
              <a:rPr lang="ru-RU" dirty="0" err="1">
                <a:solidFill>
                  <a:srgbClr val="C00000"/>
                </a:solidFill>
              </a:rPr>
              <a:t>якою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була</a:t>
            </a:r>
            <a:r>
              <a:rPr lang="ru-RU" dirty="0">
                <a:solidFill>
                  <a:srgbClr val="C00000"/>
                </a:solidFill>
              </a:rPr>
              <a:t> б твоя </a:t>
            </a:r>
            <a:r>
              <a:rPr lang="ru-RU" dirty="0" err="1">
                <a:solidFill>
                  <a:srgbClr val="C00000"/>
                </a:solidFill>
              </a:rPr>
              <a:t>відповідь</a:t>
            </a:r>
            <a:r>
              <a:rPr lang="ru-RU" dirty="0">
                <a:solidFill>
                  <a:srgbClr val="C00000"/>
                </a:solidFill>
              </a:rPr>
              <a:t>?</a:t>
            </a:r>
            <a:endParaRPr lang="uk-UA" sz="2200" b="1" dirty="0">
              <a:solidFill>
                <a:srgbClr val="C0000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5"/>
            <a:ext cx="8435280" cy="4266797"/>
          </a:xfrm>
        </p:spPr>
      </p:pic>
    </p:spTree>
    <p:extLst>
      <p:ext uri="{BB962C8B-B14F-4D97-AF65-F5344CB8AC3E}">
        <p14:creationId xmlns:p14="http://schemas.microsoft.com/office/powerpoint/2010/main" val="271275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зпека дитини в Інтерне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24969"/>
            <a:ext cx="7272808" cy="596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116632"/>
            <a:ext cx="4381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/>
              <a:t>Інформаційний простір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964528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7"/>
            <a:ext cx="8964488" cy="114300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Складно дати чітке визначення, що таке безпечний простір. Адже безпечність того чи іншого місця залежить від багатьох чинників. І цілком безпечне місце у цю мить через кілька хвилин може стати небезпечним, особливо чітко ми це відчули під час воєнного стану.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424936" cy="3240360"/>
          </a:xfrm>
        </p:spPr>
      </p:pic>
      <p:sp>
        <p:nvSpPr>
          <p:cNvPr id="5" name="TextBox 4"/>
          <p:cNvSpPr txBox="1"/>
          <p:nvPr/>
        </p:nvSpPr>
        <p:spPr>
          <a:xfrm>
            <a:off x="395535" y="3789040"/>
            <a:ext cx="86252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Але все-таки безпечний простір існує. Заплющте на хвилинку очі, послухайте тишу та уявіть безпечний простір в усіх деталях</a:t>
            </a:r>
            <a:r>
              <a:rPr lang="uk-UA" sz="2800" b="1" dirty="0" smtClean="0"/>
              <a:t>.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Який він? А тепер розплющте очі та доберіть </a:t>
            </a:r>
            <a:r>
              <a:rPr lang="uk-UA" sz="2800" b="1" dirty="0" smtClean="0">
                <a:solidFill>
                  <a:srgbClr val="0070C0"/>
                </a:solidFill>
              </a:rPr>
              <a:t>слова-асоціації АБО ОПИШІТЬ </a:t>
            </a:r>
            <a:r>
              <a:rPr lang="uk-UA" sz="2800" b="1" dirty="0" smtClean="0">
                <a:solidFill>
                  <a:srgbClr val="00B050"/>
                </a:solidFill>
              </a:rPr>
              <a:t>КОЛЬОРОМ</a:t>
            </a:r>
            <a:r>
              <a:rPr lang="uk-UA" sz="2800" b="1" dirty="0" smtClean="0">
                <a:solidFill>
                  <a:srgbClr val="0070C0"/>
                </a:solidFill>
              </a:rPr>
              <a:t> ТЕ , </a:t>
            </a:r>
            <a:r>
              <a:rPr lang="uk-UA" sz="2800" b="1" dirty="0">
                <a:solidFill>
                  <a:srgbClr val="0070C0"/>
                </a:solidFill>
              </a:rPr>
              <a:t>що </a:t>
            </a:r>
            <a:r>
              <a:rPr lang="uk-UA" sz="2800" b="1" dirty="0" smtClean="0">
                <a:solidFill>
                  <a:srgbClr val="0070C0"/>
                </a:solidFill>
              </a:rPr>
              <a:t>спадає </a:t>
            </a:r>
            <a:r>
              <a:rPr lang="uk-UA" sz="2800" b="1" dirty="0">
                <a:solidFill>
                  <a:srgbClr val="0070C0"/>
                </a:solidFill>
              </a:rPr>
              <a:t>вам на думку, коли чуєте словосполучення “</a:t>
            </a:r>
            <a:r>
              <a:rPr lang="uk-UA" sz="2800" b="1" dirty="0">
                <a:solidFill>
                  <a:srgbClr val="00B050"/>
                </a:solidFill>
              </a:rPr>
              <a:t>безпечний простір</a:t>
            </a:r>
            <a:r>
              <a:rPr lang="uk-UA" sz="2800" b="1" dirty="0">
                <a:solidFill>
                  <a:srgbClr val="0070C0"/>
                </a:solidFill>
              </a:rPr>
              <a:t>”.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0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2" y="274637"/>
            <a:ext cx="8637868" cy="1143000"/>
          </a:xfrm>
          <a:noFill/>
        </p:spPr>
        <p:txBody>
          <a:bodyPr>
            <a:normAutofit fontScale="90000"/>
          </a:bodyPr>
          <a:lstStyle/>
          <a:p>
            <a:r>
              <a:rPr lang="uk-UA" b="1" dirty="0"/>
              <a:t>Емоційне налаштування «Екран настрою»</a:t>
            </a:r>
            <a:br>
              <a:rPr lang="uk-UA" b="1" dirty="0"/>
            </a:br>
            <a:endParaRPr lang="uk-UA" dirty="0"/>
          </a:p>
        </p:txBody>
      </p:sp>
      <p:pic>
        <p:nvPicPr>
          <p:cNvPr id="4" name="Picture 16" descr="Наша миссия - Благотворительный Фонд помощи детям Жизнь бесцен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9010"/>
          <a:stretch/>
        </p:blipFill>
        <p:spPr bwMode="auto">
          <a:xfrm>
            <a:off x="48932" y="1226880"/>
            <a:ext cx="2290820" cy="198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33971"/>
            <a:ext cx="1944216" cy="197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98" y="1233971"/>
            <a:ext cx="2282634" cy="197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41" y="1233971"/>
            <a:ext cx="2043113" cy="197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4" y="4035127"/>
            <a:ext cx="2164307" cy="188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47" y="4035127"/>
            <a:ext cx="1938241" cy="188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98" y="4035129"/>
            <a:ext cx="2227750" cy="188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912" y="4035127"/>
            <a:ext cx="2113738" cy="188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96540" y="3143312"/>
            <a:ext cx="722115" cy="645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56761" y="3143312"/>
            <a:ext cx="722115" cy="645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94820" y="3162424"/>
            <a:ext cx="722115" cy="645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2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11039" y="5878151"/>
            <a:ext cx="722115" cy="645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8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56761" y="5805264"/>
            <a:ext cx="722115" cy="645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7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94820" y="5805264"/>
            <a:ext cx="722115" cy="645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6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67577" y="5805264"/>
            <a:ext cx="722115" cy="645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5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75395" y="3162424"/>
            <a:ext cx="722115" cy="645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0184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Оберіть твердження, з якими погоджуєтеся, і </a:t>
            </a:r>
            <a:r>
              <a:rPr lang="uk-UA" b="1" dirty="0" smtClean="0"/>
              <a:t>поясніть…</a:t>
            </a:r>
            <a:r>
              <a:rPr lang="uk-UA" b="1" dirty="0"/>
              <a:t/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Удома </a:t>
            </a:r>
            <a:r>
              <a:rPr lang="uk-UA" dirty="0"/>
              <a:t>та в школі не завжди </a:t>
            </a:r>
            <a:r>
              <a:rPr lang="uk-UA" dirty="0" smtClean="0"/>
              <a:t>безпечно!</a:t>
            </a:r>
            <a:endParaRPr lang="uk-UA" dirty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Людина </a:t>
            </a:r>
            <a:r>
              <a:rPr lang="uk-UA" dirty="0"/>
              <a:t>не почувається безпечно, якщо не довіряє </a:t>
            </a:r>
            <a:r>
              <a:rPr lang="uk-UA" dirty="0" smtClean="0"/>
              <a:t>іншим!</a:t>
            </a:r>
            <a:endParaRPr lang="uk-UA" dirty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Безпека </a:t>
            </a:r>
            <a:r>
              <a:rPr lang="uk-UA" dirty="0"/>
              <a:t>дитини залежить лише від </a:t>
            </a:r>
            <a:r>
              <a:rPr lang="uk-UA" dirty="0" smtClean="0"/>
              <a:t>дорослих!</a:t>
            </a:r>
            <a:endParaRPr lang="uk-UA" dirty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Кожна </a:t>
            </a:r>
            <a:r>
              <a:rPr lang="uk-UA" dirty="0"/>
              <a:t>людина відповідальна за свою </a:t>
            </a:r>
            <a:r>
              <a:rPr lang="uk-UA" dirty="0" smtClean="0"/>
              <a:t>безпеку!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Спілкування в </a:t>
            </a:r>
            <a:r>
              <a:rPr lang="uk-UA" dirty="0" err="1" smtClean="0"/>
              <a:t>інтернеті</a:t>
            </a:r>
            <a:r>
              <a:rPr lang="uk-UA" dirty="0" smtClean="0"/>
              <a:t> є завжди безпечним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57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Чому інколи ми почуваємося безпечно, а інколи – ні?</a:t>
            </a:r>
            <a:endParaRPr lang="uk-UA" b="1" dirty="0">
              <a:solidFill>
                <a:srgbClr val="00B0F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576" y="1988840"/>
            <a:ext cx="208823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 smtClean="0"/>
              <a:t>?</a:t>
            </a:r>
            <a:endParaRPr lang="uk-UA" sz="9600" dirty="0"/>
          </a:p>
        </p:txBody>
      </p:sp>
      <p:sp>
        <p:nvSpPr>
          <p:cNvPr id="8" name="Овал 7"/>
          <p:cNvSpPr/>
          <p:nvPr/>
        </p:nvSpPr>
        <p:spPr>
          <a:xfrm>
            <a:off x="3570176" y="2059980"/>
            <a:ext cx="208823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 smtClean="0"/>
              <a:t>?</a:t>
            </a:r>
            <a:endParaRPr lang="uk-UA" sz="9600" dirty="0"/>
          </a:p>
        </p:txBody>
      </p:sp>
      <p:sp>
        <p:nvSpPr>
          <p:cNvPr id="9" name="Овал 8"/>
          <p:cNvSpPr/>
          <p:nvPr/>
        </p:nvSpPr>
        <p:spPr>
          <a:xfrm>
            <a:off x="2104492" y="4021832"/>
            <a:ext cx="208823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 smtClean="0"/>
              <a:t>?</a:t>
            </a:r>
            <a:endParaRPr lang="uk-UA" sz="9600" dirty="0"/>
          </a:p>
        </p:txBody>
      </p:sp>
      <p:sp>
        <p:nvSpPr>
          <p:cNvPr id="10" name="Овал 9"/>
          <p:cNvSpPr/>
          <p:nvPr/>
        </p:nvSpPr>
        <p:spPr>
          <a:xfrm>
            <a:off x="5148064" y="4021832"/>
            <a:ext cx="208823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 smtClean="0"/>
              <a:t>?</a:t>
            </a:r>
            <a:endParaRPr lang="uk-UA" sz="9600" dirty="0"/>
          </a:p>
        </p:txBody>
      </p:sp>
      <p:sp>
        <p:nvSpPr>
          <p:cNvPr id="11" name="Овал 10"/>
          <p:cNvSpPr/>
          <p:nvPr/>
        </p:nvSpPr>
        <p:spPr>
          <a:xfrm>
            <a:off x="6444208" y="2059980"/>
            <a:ext cx="208823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 smtClean="0"/>
              <a:t>?</a:t>
            </a:r>
            <a:endParaRPr lang="uk-UA" sz="9600" dirty="0"/>
          </a:p>
        </p:txBody>
      </p:sp>
    </p:spTree>
    <p:extLst>
      <p:ext uri="{BB962C8B-B14F-4D97-AF65-F5344CB8AC3E}">
        <p14:creationId xmlns:p14="http://schemas.microsoft.com/office/powerpoint/2010/main" val="191922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Працюємо разом…</a:t>
            </a:r>
            <a:br>
              <a:rPr lang="uk-UA" b="1" dirty="0" smtClean="0"/>
            </a:br>
            <a:r>
              <a:rPr lang="uk-UA" sz="4000" b="1" dirty="0" smtClean="0">
                <a:solidFill>
                  <a:srgbClr val="FF0000"/>
                </a:solidFill>
              </a:rPr>
              <a:t>Назвіть, які ситуації безпечні, а які – ні?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3065" y="1447654"/>
            <a:ext cx="1784639" cy="2265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Відчиняти двері </a:t>
            </a:r>
            <a:r>
              <a:rPr lang="uk-UA" sz="2400" b="1" dirty="0" err="1" smtClean="0">
                <a:solidFill>
                  <a:schemeClr val="tx1"/>
                </a:solidFill>
              </a:rPr>
              <a:t>незнайом-цям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17977" y="1479667"/>
            <a:ext cx="2293983" cy="2233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Користуватися несправними </a:t>
            </a:r>
            <a:r>
              <a:rPr lang="uk-UA" sz="2400" b="1" dirty="0" err="1" smtClean="0">
                <a:solidFill>
                  <a:schemeClr val="tx1"/>
                </a:solidFill>
              </a:rPr>
              <a:t>електро-приладами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14358" y="1480658"/>
            <a:ext cx="2722138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Повідомляти батькам своє місцезнаходження  під час прогулянки з друзями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26126" y="1479666"/>
            <a:ext cx="2088232" cy="2233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Брати речі від незнайомих людей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9" t="28963" r="31191"/>
          <a:stretch/>
        </p:blipFill>
        <p:spPr bwMode="auto">
          <a:xfrm>
            <a:off x="136070" y="4266673"/>
            <a:ext cx="1987658" cy="217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1" b="17055"/>
          <a:stretch/>
        </p:blipFill>
        <p:spPr bwMode="auto">
          <a:xfrm>
            <a:off x="6665557" y="4266673"/>
            <a:ext cx="2478444" cy="20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01984"/>
            <a:ext cx="2199289" cy="152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71061" r="58298" b="-106"/>
          <a:stretch/>
        </p:blipFill>
        <p:spPr bwMode="auto">
          <a:xfrm>
            <a:off x="4572000" y="4828268"/>
            <a:ext cx="2177355" cy="147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02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Чинники, від яких залежить безпека</a:t>
            </a:r>
            <a:endParaRPr lang="uk-UA" b="1" dirty="0">
              <a:solidFill>
                <a:srgbClr val="00B0F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844824"/>
            <a:ext cx="295232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Облаштування місця відповідно до вимог безпеки</a:t>
            </a:r>
            <a:endParaRPr lang="uk-UA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4008" y="2019941"/>
            <a:ext cx="345638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Природні умови</a:t>
            </a:r>
            <a:endParaRPr lang="uk-UA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5419" y="4221088"/>
            <a:ext cx="295232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Дії інших людей</a:t>
            </a:r>
            <a:endParaRPr lang="uk-UA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58691" y="3907583"/>
            <a:ext cx="3456384" cy="1581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Наш власний фізичний та психологічний стан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28302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Розглянь</a:t>
            </a:r>
            <a:r>
              <a:rPr lang="ru-RU" dirty="0"/>
              <a:t> </a:t>
            </a:r>
            <a:r>
              <a:rPr lang="ru-RU" dirty="0" err="1"/>
              <a:t>малюнки</a:t>
            </a:r>
            <a:r>
              <a:rPr lang="ru-RU" dirty="0"/>
              <a:t>.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відмінностей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0" y="1988840"/>
            <a:ext cx="8507288" cy="4869160"/>
          </a:xfrm>
        </p:spPr>
      </p:pic>
    </p:spTree>
    <p:extLst>
      <p:ext uri="{BB962C8B-B14F-4D97-AF65-F5344CB8AC3E}">
        <p14:creationId xmlns:p14="http://schemas.microsoft.com/office/powerpoint/2010/main" val="310049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36004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3468" y="404664"/>
            <a:ext cx="8928992" cy="540060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0070C0"/>
                </a:solidFill>
              </a:rPr>
              <a:t>Влаштуйте аудит </a:t>
            </a:r>
            <a:r>
              <a:rPr lang="uk-UA" sz="2800" dirty="0" smtClean="0">
                <a:solidFill>
                  <a:srgbClr val="0070C0"/>
                </a:solidFill>
              </a:rPr>
              <a:t>приміщення ДЕ ВИ ПРОЖИВАЄТЕ: </a:t>
            </a:r>
            <a:r>
              <a:rPr lang="uk-UA" sz="2800" dirty="0">
                <a:solidFill>
                  <a:srgbClr val="0070C0"/>
                </a:solidFill>
              </a:rPr>
              <a:t>чи є в облаштуванні </a:t>
            </a:r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sz="2800" dirty="0">
                <a:solidFill>
                  <a:srgbClr val="0070C0"/>
                </a:solidFill>
              </a:rPr>
              <a:t>те, що може спричинити небезпечну ситуацію? Поміркуйте, як цьому можна запобігти.</a:t>
            </a:r>
          </a:p>
          <a:p>
            <a:r>
              <a:rPr lang="uk-UA" sz="2800" b="1" i="1" dirty="0">
                <a:solidFill>
                  <a:srgbClr val="0070C0"/>
                </a:solidFill>
              </a:rPr>
              <a:t>Аудит</a:t>
            </a:r>
            <a:r>
              <a:rPr lang="uk-UA" sz="2800" i="1" dirty="0">
                <a:solidFill>
                  <a:srgbClr val="0070C0"/>
                </a:solidFill>
              </a:rPr>
              <a:t> — це перевірка з метою виявлення помилок, недоліків, </a:t>
            </a:r>
            <a:r>
              <a:rPr lang="uk-UA" sz="2800" i="1" dirty="0" err="1">
                <a:solidFill>
                  <a:srgbClr val="0070C0"/>
                </a:solidFill>
              </a:rPr>
              <a:t>невідповідностей</a:t>
            </a:r>
            <a:r>
              <a:rPr lang="uk-UA" sz="2800" i="1" dirty="0">
                <a:solidFill>
                  <a:srgbClr val="0070C0"/>
                </a:solidFill>
              </a:rPr>
              <a:t> для їх усунення. Аудит проводиться за попередньо розробленим планом.</a:t>
            </a:r>
            <a:endParaRPr lang="uk-UA" sz="2800" dirty="0">
              <a:solidFill>
                <a:srgbClr val="0070C0"/>
              </a:solidFill>
            </a:endParaRPr>
          </a:p>
          <a:p>
            <a:r>
              <a:rPr lang="uk-UA" sz="2800" b="1" dirty="0" err="1">
                <a:solidFill>
                  <a:srgbClr val="0070C0"/>
                </a:solidFill>
              </a:rPr>
              <a:t>Запиши</a:t>
            </a:r>
            <a:r>
              <a:rPr lang="uk-UA" sz="2800" b="1" dirty="0">
                <a:solidFill>
                  <a:srgbClr val="0070C0"/>
                </a:solidFill>
              </a:rPr>
              <a:t> в зошиті</a:t>
            </a:r>
            <a:endParaRPr lang="uk-UA" sz="2800" dirty="0">
              <a:solidFill>
                <a:srgbClr val="0070C0"/>
              </a:solidFill>
            </a:endParaRPr>
          </a:p>
          <a:p>
            <a:r>
              <a:rPr lang="uk-UA" sz="2800" i="1" dirty="0">
                <a:solidFill>
                  <a:srgbClr val="0070C0"/>
                </a:solidFill>
              </a:rPr>
              <a:t>Використайте запропоновану таблицю як зразок</a:t>
            </a:r>
            <a:r>
              <a:rPr lang="uk-UA" sz="2800" i="1" dirty="0" smtClean="0">
                <a:solidFill>
                  <a:srgbClr val="0070C0"/>
                </a:solidFill>
              </a:rPr>
              <a:t>.</a:t>
            </a:r>
          </a:p>
          <a:p>
            <a:endParaRPr lang="uk-UA" dirty="0"/>
          </a:p>
          <a:p>
            <a:endParaRPr lang="uk-UA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962040"/>
              </p:ext>
            </p:extLst>
          </p:nvPr>
        </p:nvGraphicFramePr>
        <p:xfrm>
          <a:off x="323530" y="4149081"/>
          <a:ext cx="8363270" cy="2448270"/>
        </p:xfrm>
        <a:graphic>
          <a:graphicData uri="http://schemas.openxmlformats.org/drawingml/2006/table">
            <a:tbl>
              <a:tblPr/>
              <a:tblGrid>
                <a:gridCol w="2168256">
                  <a:extLst>
                    <a:ext uri="{9D8B030D-6E8A-4147-A177-3AD203B41FA5}">
                      <a16:colId xmlns:a16="http://schemas.microsoft.com/office/drawing/2014/main" val="2574296240"/>
                    </a:ext>
                  </a:extLst>
                </a:gridCol>
                <a:gridCol w="3458883">
                  <a:extLst>
                    <a:ext uri="{9D8B030D-6E8A-4147-A177-3AD203B41FA5}">
                      <a16:colId xmlns:a16="http://schemas.microsoft.com/office/drawing/2014/main" val="2315566522"/>
                    </a:ext>
                  </a:extLst>
                </a:gridCol>
                <a:gridCol w="2736131">
                  <a:extLst>
                    <a:ext uri="{9D8B030D-6E8A-4147-A177-3AD203B41FA5}">
                      <a16:colId xmlns:a16="http://schemas.microsoft.com/office/drawing/2014/main" val="725263024"/>
                    </a:ext>
                  </a:extLst>
                </a:gridCol>
              </a:tblGrid>
              <a:tr h="816090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chemeClr val="bg1"/>
                          </a:solidFill>
                          <a:effectLst/>
                        </a:rPr>
                        <a:t>Елементи приміщення</a:t>
                      </a:r>
                      <a:endParaRPr lang="uk-UA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100013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chemeClr val="bg1"/>
                          </a:solidFill>
                          <a:effectLst/>
                        </a:rPr>
                        <a:t>Що може спричинити небезпеку?</a:t>
                      </a:r>
                      <a:endParaRPr lang="uk-UA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100013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>
                          <a:solidFill>
                            <a:schemeClr val="bg1"/>
                          </a:solidFill>
                          <a:effectLst/>
                        </a:rPr>
                        <a:t>Як уникнути небезпеки?</a:t>
                      </a:r>
                      <a:endParaRPr lang="uk-UA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100013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126407"/>
                  </a:ext>
                </a:extLst>
              </a:tr>
              <a:tr h="816090"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solidFill>
                            <a:schemeClr val="bg1"/>
                          </a:solidFill>
                          <a:effectLst/>
                        </a:rPr>
                        <a:t>Двері</a:t>
                      </a:r>
                    </a:p>
                  </a:txBody>
                  <a:tcPr marL="0" marR="0" marT="100013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</a:rPr>
                        <a:t>Зламаний дверний замок</a:t>
                      </a:r>
                    </a:p>
                  </a:txBody>
                  <a:tcPr marL="0" marR="0" marT="100013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</a:rPr>
                        <a:t>Полагодити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</a:rPr>
                        <a:t>замок</a:t>
                      </a:r>
                    </a:p>
                  </a:txBody>
                  <a:tcPr marL="0" marR="0" marT="100013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874623"/>
                  </a:ext>
                </a:extLst>
              </a:tr>
              <a:tr h="816090"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solidFill>
                            <a:schemeClr val="bg1"/>
                          </a:solidFill>
                          <a:effectLst/>
                        </a:rPr>
                        <a:t>Освітлення</a:t>
                      </a:r>
                    </a:p>
                  </a:txBody>
                  <a:tcPr marL="0" marR="0" marT="100013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Погано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effectLst/>
                        </a:rPr>
                        <a:t>закріплена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 лампа на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effectLst/>
                        </a:rPr>
                        <a:t>стелі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100013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</a:rPr>
                        <a:t>Викликати електрика</a:t>
                      </a:r>
                    </a:p>
                  </a:txBody>
                  <a:tcPr marL="0" marR="0" marT="100013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8837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ЗАВДАННЯ 1</a:t>
            </a:r>
            <a:endParaRPr lang="uk-U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НАВІЩО ВЛАШТОВУВАТИ АУДИТ ПРИМІЩЕННЯ?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2060"/>
                </a:solidFill>
              </a:rPr>
              <a:t>Важливо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ставити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собі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запитання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я </a:t>
            </a:r>
            <a:r>
              <a:rPr lang="ru-RU" dirty="0" err="1">
                <a:solidFill>
                  <a:srgbClr val="002060"/>
                </a:solidFill>
              </a:rPr>
              <a:t>можу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передбачити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чого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мені</a:t>
            </a:r>
            <a:r>
              <a:rPr lang="ru-RU" dirty="0">
                <a:solidFill>
                  <a:srgbClr val="002060"/>
                </a:solidFill>
              </a:rPr>
              <a:t> треба </a:t>
            </a:r>
            <a:r>
              <a:rPr lang="ru-RU" dirty="0" err="1">
                <a:solidFill>
                  <a:srgbClr val="002060"/>
                </a:solidFill>
              </a:rPr>
              <a:t>уникнути</a:t>
            </a:r>
            <a:r>
              <a:rPr lang="ru-RU" dirty="0">
                <a:solidFill>
                  <a:srgbClr val="002060"/>
                </a:solidFill>
              </a:rPr>
              <a:t> та як я маю </a:t>
            </a:r>
            <a:r>
              <a:rPr lang="ru-RU" dirty="0" err="1">
                <a:solidFill>
                  <a:srgbClr val="002060"/>
                </a:solidFill>
              </a:rPr>
              <a:t>діяти</a:t>
            </a:r>
            <a:r>
              <a:rPr lang="ru-RU" dirty="0">
                <a:solidFill>
                  <a:srgbClr val="002060"/>
                </a:solidFill>
              </a:rPr>
              <a:t>?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є принципами </a:t>
            </a:r>
            <a:r>
              <a:rPr lang="ru-RU" dirty="0" err="1">
                <a:solidFill>
                  <a:srgbClr val="002060"/>
                </a:solidFill>
              </a:rPr>
              <a:t>безпеки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життєдіяльності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Їх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умовно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зобразити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вигляді</a:t>
            </a:r>
            <a:r>
              <a:rPr lang="ru-RU" dirty="0">
                <a:solidFill>
                  <a:srgbClr val="002060"/>
                </a:solidFill>
              </a:rPr>
              <a:t> алгоритму.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686596"/>
            <a:ext cx="6424714" cy="792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566124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</a:rPr>
              <a:t>Алгоритм — </a:t>
            </a:r>
            <a:r>
              <a:rPr lang="ru-RU" sz="2400" i="1" dirty="0" err="1">
                <a:solidFill>
                  <a:srgbClr val="C00000"/>
                </a:solidFill>
              </a:rPr>
              <a:t>це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400" i="1" dirty="0" err="1">
                <a:solidFill>
                  <a:srgbClr val="C00000"/>
                </a:solidFill>
              </a:rPr>
              <a:t>чітко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400" i="1" dirty="0" err="1">
                <a:solidFill>
                  <a:srgbClr val="C00000"/>
                </a:solidFill>
              </a:rPr>
              <a:t>визначена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400" i="1" dirty="0" err="1">
                <a:solidFill>
                  <a:srgbClr val="C00000"/>
                </a:solidFill>
              </a:rPr>
              <a:t>послідовність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400" i="1" dirty="0" err="1">
                <a:solidFill>
                  <a:srgbClr val="C00000"/>
                </a:solidFill>
              </a:rPr>
              <a:t>дій</a:t>
            </a:r>
            <a:r>
              <a:rPr lang="ru-RU" sz="2400" i="1" dirty="0">
                <a:solidFill>
                  <a:srgbClr val="C00000"/>
                </a:solidFill>
              </a:rPr>
              <a:t>, </a:t>
            </a:r>
            <a:r>
              <a:rPr lang="ru-RU" sz="2400" i="1" dirty="0" err="1">
                <a:solidFill>
                  <a:srgbClr val="C00000"/>
                </a:solidFill>
              </a:rPr>
              <a:t>спрямованих</a:t>
            </a:r>
            <a:r>
              <a:rPr lang="ru-RU" sz="2400" i="1" dirty="0">
                <a:solidFill>
                  <a:srgbClr val="C00000"/>
                </a:solidFill>
              </a:rPr>
              <a:t> на </a:t>
            </a:r>
            <a:r>
              <a:rPr lang="ru-RU" sz="2400" i="1" dirty="0" err="1">
                <a:solidFill>
                  <a:srgbClr val="C00000"/>
                </a:solidFill>
              </a:rPr>
              <a:t>досягнення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400" i="1" dirty="0" err="1">
                <a:solidFill>
                  <a:srgbClr val="C00000"/>
                </a:solidFill>
              </a:rPr>
              <a:t>певного</a:t>
            </a:r>
            <a:r>
              <a:rPr lang="ru-RU" sz="2400" i="1" dirty="0">
                <a:solidFill>
                  <a:srgbClr val="C00000"/>
                </a:solidFill>
              </a:rPr>
              <a:t> результату.</a:t>
            </a:r>
            <a:endParaRPr lang="uk-UA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01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393</Words>
  <Application>Microsoft Office PowerPoint</Application>
  <PresentationFormat>Екран (4:3)</PresentationFormat>
  <Paragraphs>82</Paragraphs>
  <Slides>16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Тема Office</vt:lpstr>
      <vt:lpstr>Безпечний простір соціальний та інформаційний). </vt:lpstr>
      <vt:lpstr>Емоційне налаштування «Екран настрою» </vt:lpstr>
      <vt:lpstr>Оберіть твердження, з якими погоджуєтеся, і поясніть… </vt:lpstr>
      <vt:lpstr>Чому інколи ми почуваємося безпечно, а інколи – ні?</vt:lpstr>
      <vt:lpstr>Працюємо разом… Назвіть, які ситуації безпечні, а які – ні?</vt:lpstr>
      <vt:lpstr>Чинники, від яких залежить безпека</vt:lpstr>
      <vt:lpstr>Розглянь малюнки. Скільки відмінностей вдалося знайти?</vt:lpstr>
      <vt:lpstr>Презентація PowerPoint</vt:lpstr>
      <vt:lpstr>НАВІЩО ВЛАШТОВУВАТИ АУДИТ ПРИМІЩЕННЯ?</vt:lpstr>
      <vt:lpstr>   У конкретних життєвих ситуаціях чимало залежить від нас. Щоб почуватися безпечно, ми маємо вміти прогнозувати можливі загрози. Важливо власними силами запобігати небезпекам, зменшувати їх ризики чи уникати їх. . Олег зобразив територію поблизу свого дому та провів шлях до школи. На шляху та довкола нього хлопчик став шукати безпечні й небезпечні місця. Пошукай їх на малюнку. </vt:lpstr>
      <vt:lpstr>Що з наведеного списку вдалося знайти?</vt:lpstr>
      <vt:lpstr>.</vt:lpstr>
      <vt:lpstr>ЗАВДАННЯ 2</vt:lpstr>
      <vt:lpstr>До школи завітали патрульні поліцейські — пан Максим і пані Аліна. Вони запитали: "Що вам потрібно для того, аби почуватися в безпеці?". Ось що відповіли діти.  ЗАВДАННЯ 3  А якою була б твоя відповідь?</vt:lpstr>
      <vt:lpstr>Презентація PowerPoint</vt:lpstr>
      <vt:lpstr>Складно дати чітке визначення, що таке безпечний простір. Адже безпечність того чи іншого місця залежить від багатьох чинників. І цілком безпечне місце у цю мить через кілька хвилин може стати небезпечним, особливо чітко ми це відчули під час воєнного стану.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ДБАЄМО ПРО БЕЗПЕКУ</dc:title>
  <dc:creator>Иришка</dc:creator>
  <cp:lastModifiedBy>Користувач Windows</cp:lastModifiedBy>
  <cp:revision>35</cp:revision>
  <dcterms:created xsi:type="dcterms:W3CDTF">2022-09-02T15:20:21Z</dcterms:created>
  <dcterms:modified xsi:type="dcterms:W3CDTF">2022-11-28T03:05:10Z</dcterms:modified>
</cp:coreProperties>
</file>